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7" r:id="rId1"/>
  </p:sldMasterIdLst>
  <p:notesMasterIdLst>
    <p:notesMasterId r:id="rId2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Relationship Id="rId5" Type="http://schemas.openxmlformats.org/officeDocument/2006/relationships/image" Target="../media/image86.png"  /><Relationship Id="rId6" Type="http://schemas.openxmlformats.org/officeDocument/2006/relationships/image" Target="../media/image87.png"  /><Relationship Id="rId7" Type="http://schemas.openxmlformats.org/officeDocument/2006/relationships/image" Target="../media/image88.png"  /><Relationship Id="rId8" Type="http://schemas.openxmlformats.org/officeDocument/2006/relationships/image" Target="../media/image89.png"  /><Relationship Id="rId9" Type="http://schemas.openxmlformats.org/officeDocument/2006/relationships/image" Target="../media/image9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Relationship Id="rId4" Type="http://schemas.openxmlformats.org/officeDocument/2006/relationships/image" Target="../media/image93.png"  /><Relationship Id="rId5" Type="http://schemas.openxmlformats.org/officeDocument/2006/relationships/image" Target="../media/image94.png"  /><Relationship Id="rId6" Type="http://schemas.openxmlformats.org/officeDocument/2006/relationships/image" Target="../media/image95.png"  /><Relationship Id="rId7" Type="http://schemas.openxmlformats.org/officeDocument/2006/relationships/image" Target="../media/image96.png"  /><Relationship Id="rId8" Type="http://schemas.openxmlformats.org/officeDocument/2006/relationships/image" Target="../media/image97.png"  /><Relationship Id="rId9" Type="http://schemas.openxmlformats.org/officeDocument/2006/relationships/image" Target="../media/image9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Relationship Id="rId5" Type="http://schemas.openxmlformats.org/officeDocument/2006/relationships/image" Target="../media/image102.png"  /><Relationship Id="rId6" Type="http://schemas.openxmlformats.org/officeDocument/2006/relationships/image" Target="../media/image103.png"  /><Relationship Id="rId7" Type="http://schemas.openxmlformats.org/officeDocument/2006/relationships/image" Target="../media/image104.png"  /><Relationship Id="rId8" Type="http://schemas.openxmlformats.org/officeDocument/2006/relationships/image" Target="../media/image10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4.png"  /><Relationship Id="rId11" Type="http://schemas.openxmlformats.org/officeDocument/2006/relationships/image" Target="../media/image115.png"  /><Relationship Id="rId12" Type="http://schemas.openxmlformats.org/officeDocument/2006/relationships/image" Target="../media/image116.png"  /><Relationship Id="rId13" Type="http://schemas.openxmlformats.org/officeDocument/2006/relationships/image" Target="../media/image117.png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Relationship Id="rId4" Type="http://schemas.openxmlformats.org/officeDocument/2006/relationships/image" Target="../media/image108.png"  /><Relationship Id="rId5" Type="http://schemas.openxmlformats.org/officeDocument/2006/relationships/image" Target="../media/image109.png"  /><Relationship Id="rId6" Type="http://schemas.openxmlformats.org/officeDocument/2006/relationships/image" Target="../media/image110.png"  /><Relationship Id="rId7" Type="http://schemas.openxmlformats.org/officeDocument/2006/relationships/image" Target="../media/image111.png"  /><Relationship Id="rId8" Type="http://schemas.openxmlformats.org/officeDocument/2006/relationships/image" Target="../media/image112.png"  /><Relationship Id="rId9" Type="http://schemas.openxmlformats.org/officeDocument/2006/relationships/image" Target="../media/image1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6.png"  /><Relationship Id="rId11" Type="http://schemas.openxmlformats.org/officeDocument/2006/relationships/image" Target="../media/image127.png"  /><Relationship Id="rId12" Type="http://schemas.openxmlformats.org/officeDocument/2006/relationships/image" Target="../media/image128.png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21.png"  /><Relationship Id="rId6" Type="http://schemas.openxmlformats.org/officeDocument/2006/relationships/image" Target="../media/image122.png"  /><Relationship Id="rId7" Type="http://schemas.openxmlformats.org/officeDocument/2006/relationships/image" Target="../media/image123.png"  /><Relationship Id="rId8" Type="http://schemas.openxmlformats.org/officeDocument/2006/relationships/image" Target="../media/image124.png"  /><Relationship Id="rId9" Type="http://schemas.openxmlformats.org/officeDocument/2006/relationships/image" Target="../media/image1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7.png"  /><Relationship Id="rId11" Type="http://schemas.openxmlformats.org/officeDocument/2006/relationships/image" Target="../media/image138.png"  /><Relationship Id="rId12" Type="http://schemas.openxmlformats.org/officeDocument/2006/relationships/image" Target="../media/image139.png"  /><Relationship Id="rId13" Type="http://schemas.openxmlformats.org/officeDocument/2006/relationships/image" Target="../media/image140.png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Relationship Id="rId7" Type="http://schemas.openxmlformats.org/officeDocument/2006/relationships/image" Target="../media/image134.png"  /><Relationship Id="rId8" Type="http://schemas.openxmlformats.org/officeDocument/2006/relationships/image" Target="../media/image135.png"  /><Relationship Id="rId9" Type="http://schemas.openxmlformats.org/officeDocument/2006/relationships/image" Target="../media/image13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9.png"  /><Relationship Id="rId11" Type="http://schemas.openxmlformats.org/officeDocument/2006/relationships/image" Target="../media/image150.png"  /><Relationship Id="rId12" Type="http://schemas.openxmlformats.org/officeDocument/2006/relationships/image" Target="../media/image151.png"  /><Relationship Id="rId2" Type="http://schemas.openxmlformats.org/officeDocument/2006/relationships/image" Target="../media/image141.png"  /><Relationship Id="rId3" Type="http://schemas.openxmlformats.org/officeDocument/2006/relationships/image" Target="../media/image142.png"  /><Relationship Id="rId4" Type="http://schemas.openxmlformats.org/officeDocument/2006/relationships/image" Target="../media/image143.png"  /><Relationship Id="rId5" Type="http://schemas.openxmlformats.org/officeDocument/2006/relationships/image" Target="../media/image144.png"  /><Relationship Id="rId6" Type="http://schemas.openxmlformats.org/officeDocument/2006/relationships/image" Target="../media/image145.png"  /><Relationship Id="rId7" Type="http://schemas.openxmlformats.org/officeDocument/2006/relationships/image" Target="../media/image146.png"  /><Relationship Id="rId8" Type="http://schemas.openxmlformats.org/officeDocument/2006/relationships/image" Target="../media/image147.png"  /><Relationship Id="rId9" Type="http://schemas.openxmlformats.org/officeDocument/2006/relationships/image" Target="../media/image14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0.png"  /><Relationship Id="rId11" Type="http://schemas.openxmlformats.org/officeDocument/2006/relationships/image" Target="../media/image161.png"  /><Relationship Id="rId12" Type="http://schemas.openxmlformats.org/officeDocument/2006/relationships/image" Target="../media/image162.png"  /><Relationship Id="rId2" Type="http://schemas.openxmlformats.org/officeDocument/2006/relationships/image" Target="../media/image152.png"  /><Relationship Id="rId3" Type="http://schemas.openxmlformats.org/officeDocument/2006/relationships/image" Target="../media/image153.png"  /><Relationship Id="rId4" Type="http://schemas.openxmlformats.org/officeDocument/2006/relationships/image" Target="../media/image154.png"  /><Relationship Id="rId5" Type="http://schemas.openxmlformats.org/officeDocument/2006/relationships/image" Target="../media/image155.png"  /><Relationship Id="rId6" Type="http://schemas.openxmlformats.org/officeDocument/2006/relationships/image" Target="../media/image156.png"  /><Relationship Id="rId7" Type="http://schemas.openxmlformats.org/officeDocument/2006/relationships/image" Target="../media/image157.png"  /><Relationship Id="rId8" Type="http://schemas.openxmlformats.org/officeDocument/2006/relationships/image" Target="../media/image158.png"  /><Relationship Id="rId9" Type="http://schemas.openxmlformats.org/officeDocument/2006/relationships/image" Target="../media/image15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1.png"  /><Relationship Id="rId11" Type="http://schemas.openxmlformats.org/officeDocument/2006/relationships/image" Target="../media/image172.png"  /><Relationship Id="rId12" Type="http://schemas.openxmlformats.org/officeDocument/2006/relationships/image" Target="../media/image173.png"  /><Relationship Id="rId2" Type="http://schemas.openxmlformats.org/officeDocument/2006/relationships/image" Target="../media/image163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Relationship Id="rId6" Type="http://schemas.openxmlformats.org/officeDocument/2006/relationships/image" Target="../media/image167.png"  /><Relationship Id="rId7" Type="http://schemas.openxmlformats.org/officeDocument/2006/relationships/image" Target="../media/image168.png"  /><Relationship Id="rId8" Type="http://schemas.openxmlformats.org/officeDocument/2006/relationships/image" Target="../media/image169.png"  /><Relationship Id="rId9" Type="http://schemas.openxmlformats.org/officeDocument/2006/relationships/image" Target="../media/image17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2.png"  /><Relationship Id="rId11" Type="http://schemas.openxmlformats.org/officeDocument/2006/relationships/image" Target="../media/image183.png"  /><Relationship Id="rId12" Type="http://schemas.openxmlformats.org/officeDocument/2006/relationships/image" Target="../media/image184.png"  /><Relationship Id="rId2" Type="http://schemas.openxmlformats.org/officeDocument/2006/relationships/image" Target="../media/image174.png"  /><Relationship Id="rId3" Type="http://schemas.openxmlformats.org/officeDocument/2006/relationships/image" Target="../media/image175.png"  /><Relationship Id="rId4" Type="http://schemas.openxmlformats.org/officeDocument/2006/relationships/image" Target="../media/image176.png"  /><Relationship Id="rId5" Type="http://schemas.openxmlformats.org/officeDocument/2006/relationships/image" Target="../media/image177.png"  /><Relationship Id="rId6" Type="http://schemas.openxmlformats.org/officeDocument/2006/relationships/image" Target="../media/image178.png"  /><Relationship Id="rId7" Type="http://schemas.openxmlformats.org/officeDocument/2006/relationships/image" Target="../media/image179.png"  /><Relationship Id="rId8" Type="http://schemas.openxmlformats.org/officeDocument/2006/relationships/image" Target="../media/image180.png"  /><Relationship Id="rId9" Type="http://schemas.openxmlformats.org/officeDocument/2006/relationships/image" Target="../media/image18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Relationship Id="rId4" Type="http://schemas.openxmlformats.org/officeDocument/2006/relationships/image" Target="../media/image187.png"  /><Relationship Id="rId5" Type="http://schemas.openxmlformats.org/officeDocument/2006/relationships/image" Target="../media/image188.png"  /><Relationship Id="rId6" Type="http://schemas.openxmlformats.org/officeDocument/2006/relationships/image" Target="../media/image189.png"  /><Relationship Id="rId7" Type="http://schemas.openxmlformats.org/officeDocument/2006/relationships/image" Target="../media/image190.png"  /><Relationship Id="rId8" Type="http://schemas.openxmlformats.org/officeDocument/2006/relationships/image" Target="../media/image191.png"  /><Relationship Id="rId9" Type="http://schemas.openxmlformats.org/officeDocument/2006/relationships/image" Target="../media/image19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3.png"  /><Relationship Id="rId3" Type="http://schemas.openxmlformats.org/officeDocument/2006/relationships/image" Target="../media/image194.png"  /><Relationship Id="rId4" Type="http://schemas.openxmlformats.org/officeDocument/2006/relationships/image" Target="../media/image195.png"  /><Relationship Id="rId5" Type="http://schemas.openxmlformats.org/officeDocument/2006/relationships/image" Target="../media/image196.png"  /><Relationship Id="rId6" Type="http://schemas.openxmlformats.org/officeDocument/2006/relationships/image" Target="../media/image197.png"  /><Relationship Id="rId7" Type="http://schemas.openxmlformats.org/officeDocument/2006/relationships/image" Target="../media/image198.png"  /><Relationship Id="rId8" Type="http://schemas.openxmlformats.org/officeDocument/2006/relationships/image" Target="../media/image19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8.png"  /><Relationship Id="rId11" Type="http://schemas.openxmlformats.org/officeDocument/2006/relationships/image" Target="../media/image209.png"  /><Relationship Id="rId12" Type="http://schemas.openxmlformats.org/officeDocument/2006/relationships/image" Target="../media/image210.png"  /><Relationship Id="rId2" Type="http://schemas.openxmlformats.org/officeDocument/2006/relationships/image" Target="../media/image200.png"  /><Relationship Id="rId3" Type="http://schemas.openxmlformats.org/officeDocument/2006/relationships/image" Target="../media/image201.png"  /><Relationship Id="rId4" Type="http://schemas.openxmlformats.org/officeDocument/2006/relationships/image" Target="../media/image202.png"  /><Relationship Id="rId5" Type="http://schemas.openxmlformats.org/officeDocument/2006/relationships/image" Target="../media/image203.png"  /><Relationship Id="rId6" Type="http://schemas.openxmlformats.org/officeDocument/2006/relationships/image" Target="../media/image204.png"  /><Relationship Id="rId7" Type="http://schemas.openxmlformats.org/officeDocument/2006/relationships/image" Target="../media/image205.png"  /><Relationship Id="rId8" Type="http://schemas.openxmlformats.org/officeDocument/2006/relationships/image" Target="../media/image206.png"  /><Relationship Id="rId9" Type="http://schemas.openxmlformats.org/officeDocument/2006/relationships/image" Target="../media/image20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9.png"  /><Relationship Id="rId2" Type="http://schemas.openxmlformats.org/officeDocument/2006/relationships/image" Target="../media/image211.png"  /><Relationship Id="rId3" Type="http://schemas.openxmlformats.org/officeDocument/2006/relationships/image" Target="../media/image212.png"  /><Relationship Id="rId4" Type="http://schemas.openxmlformats.org/officeDocument/2006/relationships/image" Target="../media/image213.png"  /><Relationship Id="rId5" Type="http://schemas.openxmlformats.org/officeDocument/2006/relationships/image" Target="../media/image214.png"  /><Relationship Id="rId6" Type="http://schemas.openxmlformats.org/officeDocument/2006/relationships/image" Target="../media/image215.png"  /><Relationship Id="rId7" Type="http://schemas.openxmlformats.org/officeDocument/2006/relationships/image" Target="../media/image216.png"  /><Relationship Id="rId8" Type="http://schemas.openxmlformats.org/officeDocument/2006/relationships/image" Target="../media/image217.png"  /><Relationship Id="rId9" Type="http://schemas.openxmlformats.org/officeDocument/2006/relationships/image" Target="../media/image21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8.png"  /><Relationship Id="rId2" Type="http://schemas.openxmlformats.org/officeDocument/2006/relationships/image" Target="../media/image220.png"  /><Relationship Id="rId3" Type="http://schemas.openxmlformats.org/officeDocument/2006/relationships/image" Target="../media/image221.png"  /><Relationship Id="rId4" Type="http://schemas.openxmlformats.org/officeDocument/2006/relationships/image" Target="../media/image222.png"  /><Relationship Id="rId5" Type="http://schemas.openxmlformats.org/officeDocument/2006/relationships/image" Target="../media/image223.png"  /><Relationship Id="rId6" Type="http://schemas.openxmlformats.org/officeDocument/2006/relationships/image" Target="../media/image224.png"  /><Relationship Id="rId7" Type="http://schemas.openxmlformats.org/officeDocument/2006/relationships/image" Target="../media/image225.png"  /><Relationship Id="rId8" Type="http://schemas.openxmlformats.org/officeDocument/2006/relationships/image" Target="../media/image226.png"  /><Relationship Id="rId9" Type="http://schemas.openxmlformats.org/officeDocument/2006/relationships/image" Target="../media/image2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7.png"  /><Relationship Id="rId2" Type="http://schemas.openxmlformats.org/officeDocument/2006/relationships/image" Target="../media/image229.png"  /><Relationship Id="rId3" Type="http://schemas.openxmlformats.org/officeDocument/2006/relationships/image" Target="../media/image230.png"  /><Relationship Id="rId4" Type="http://schemas.openxmlformats.org/officeDocument/2006/relationships/image" Target="../media/image231.png"  /><Relationship Id="rId5" Type="http://schemas.openxmlformats.org/officeDocument/2006/relationships/image" Target="../media/image232.png"  /><Relationship Id="rId6" Type="http://schemas.openxmlformats.org/officeDocument/2006/relationships/image" Target="../media/image233.png"  /><Relationship Id="rId7" Type="http://schemas.openxmlformats.org/officeDocument/2006/relationships/image" Target="../media/image234.png"  /><Relationship Id="rId8" Type="http://schemas.openxmlformats.org/officeDocument/2006/relationships/image" Target="../media/image235.png"  /><Relationship Id="rId9" Type="http://schemas.openxmlformats.org/officeDocument/2006/relationships/image" Target="../media/image23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8.png"  /><Relationship Id="rId3" Type="http://schemas.openxmlformats.org/officeDocument/2006/relationships/image" Target="../media/image239.png"  /><Relationship Id="rId4" Type="http://schemas.openxmlformats.org/officeDocument/2006/relationships/image" Target="../media/image240.png"  /><Relationship Id="rId5" Type="http://schemas.openxmlformats.org/officeDocument/2006/relationships/image" Target="../media/image241.png"  /><Relationship Id="rId6" Type="http://schemas.openxmlformats.org/officeDocument/2006/relationships/image" Target="../media/image242.png"  /><Relationship Id="rId7" Type="http://schemas.openxmlformats.org/officeDocument/2006/relationships/image" Target="../media/image243.png"  /><Relationship Id="rId8" Type="http://schemas.openxmlformats.org/officeDocument/2006/relationships/image" Target="../media/image244.png"  /><Relationship Id="rId9" Type="http://schemas.openxmlformats.org/officeDocument/2006/relationships/image" Target="../media/image24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6.png"  /><Relationship Id="rId3" Type="http://schemas.openxmlformats.org/officeDocument/2006/relationships/image" Target="../media/image247.png"  /><Relationship Id="rId4" Type="http://schemas.openxmlformats.org/officeDocument/2006/relationships/image" Target="../media/image248.png"  /><Relationship Id="rId5" Type="http://schemas.openxmlformats.org/officeDocument/2006/relationships/image" Target="../media/image249.png"  /><Relationship Id="rId6" Type="http://schemas.openxmlformats.org/officeDocument/2006/relationships/image" Target="../media/image250.png"  /><Relationship Id="rId7" Type="http://schemas.openxmlformats.org/officeDocument/2006/relationships/image" Target="../media/image251.png"  /><Relationship Id="rId8" Type="http://schemas.openxmlformats.org/officeDocument/2006/relationships/image" Target="../media/image252.png"  /><Relationship Id="rId9" Type="http://schemas.openxmlformats.org/officeDocument/2006/relationships/image" Target="../media/image25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4.png"  /><Relationship Id="rId3" Type="http://schemas.openxmlformats.org/officeDocument/2006/relationships/image" Target="../media/image255.png"  /><Relationship Id="rId4" Type="http://schemas.openxmlformats.org/officeDocument/2006/relationships/image" Target="../media/image25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7.png"  /><Relationship Id="rId3" Type="http://schemas.openxmlformats.org/officeDocument/2006/relationships/image" Target="../media/image258.png"  /><Relationship Id="rId4" Type="http://schemas.openxmlformats.org/officeDocument/2006/relationships/image" Target="../media/image25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.png"  /><Relationship Id="rId11" Type="http://schemas.openxmlformats.org/officeDocument/2006/relationships/image" Target="../media/image28.png"  /><Relationship Id="rId12" Type="http://schemas.openxmlformats.org/officeDocument/2006/relationships/image" Target="../media/image29.png"  /><Relationship Id="rId13" Type="http://schemas.openxmlformats.org/officeDocument/2006/relationships/image" Target="../media/image30.png"  /><Relationship Id="rId14" Type="http://schemas.openxmlformats.org/officeDocument/2006/relationships/image" Target="../media/image31.png"  /><Relationship Id="rId15" Type="http://schemas.openxmlformats.org/officeDocument/2006/relationships/image" Target="../media/image32.png"  /><Relationship Id="rId16" Type="http://schemas.openxmlformats.org/officeDocument/2006/relationships/image" Target="../media/image33.png"  /><Relationship Id="rId17" Type="http://schemas.openxmlformats.org/officeDocument/2006/relationships/image" Target="../media/image34.png"  /><Relationship Id="rId18" Type="http://schemas.openxmlformats.org/officeDocument/2006/relationships/image" Target="../media/image35.png"  /><Relationship Id="rId19" Type="http://schemas.openxmlformats.org/officeDocument/2006/relationships/image" Target="../media/image36.png"  /><Relationship Id="rId2" Type="http://schemas.openxmlformats.org/officeDocument/2006/relationships/image" Target="../media/image19.png"  /><Relationship Id="rId20" Type="http://schemas.openxmlformats.org/officeDocument/2006/relationships/image" Target="../media/image37.png"  /><Relationship Id="rId21" Type="http://schemas.openxmlformats.org/officeDocument/2006/relationships/image" Target="../media/image38.png"  /><Relationship Id="rId22" Type="http://schemas.openxmlformats.org/officeDocument/2006/relationships/image" Target="../media/image3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Relationship Id="rId9" Type="http://schemas.openxmlformats.org/officeDocument/2006/relationships/image" Target="../media/image5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1.png"  /><Relationship Id="rId11" Type="http://schemas.openxmlformats.org/officeDocument/2006/relationships/image" Target="../media/image72.png"  /><Relationship Id="rId12" Type="http://schemas.openxmlformats.org/officeDocument/2006/relationships/image" Target="../media/image73.png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2.png"  /><Relationship Id="rId11" Type="http://schemas.openxmlformats.org/officeDocument/2006/relationships/image" Target="../media/image71.png"  /><Relationship Id="rId12" Type="http://schemas.openxmlformats.org/officeDocument/2006/relationships/image" Target="../media/image72.png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Relationship Id="rId9" Type="http://schemas.openxmlformats.org/officeDocument/2006/relationships/image" Target="../media/image8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B3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7710"/>
            <a:chOff x="0" y="0"/>
            <a:chExt cx="18285714" cy="4777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77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173" y="1384031"/>
            <a:ext cx="17599094" cy="26743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582" y="4819055"/>
            <a:ext cx="2954264" cy="7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7710" y="5576914"/>
            <a:ext cx="1517676" cy="466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00160" y="4239442"/>
            <a:ext cx="9585554" cy="6046273"/>
            <a:chOff x="8700160" y="4239442"/>
            <a:chExt cx="9585554" cy="6046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0160" y="4239442"/>
              <a:ext cx="9585554" cy="60462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154" y="573663"/>
            <a:ext cx="4368606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808004"/>
            <a:ext cx="18285714" cy="477710"/>
            <a:chOff x="0" y="9808004"/>
            <a:chExt cx="18285714" cy="4777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808004"/>
              <a:ext cx="18285714" cy="477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688862" y="872598"/>
            <a:ext cx="19323158" cy="1532462"/>
            <a:chOff x="-688862" y="872598"/>
            <a:chExt cx="19323158" cy="1532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88862" y="872598"/>
              <a:ext cx="19323158" cy="15324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74336" y="2535715"/>
            <a:ext cx="11612863" cy="6493984"/>
            <a:chOff x="6242352" y="2893600"/>
            <a:chExt cx="11612863" cy="61530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242352" y="2893600"/>
              <a:ext cx="11612863" cy="61530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534400" y="12306300"/>
            <a:ext cx="5837566" cy="3900853"/>
          </a:xfrm>
          <a:prstGeom prst="rect">
            <a:avLst/>
          </a:prstGeom>
        </p:spPr>
      </p:pic>
      <p:sp>
        <p:nvSpPr>
          <p:cNvPr id="1007" name=""/>
          <p:cNvSpPr txBox="1"/>
          <p:nvPr/>
        </p:nvSpPr>
        <p:spPr>
          <a:xfrm>
            <a:off x="12115800" y="2583180"/>
            <a:ext cx="5943600" cy="637032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개인소득은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1800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만원에서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2400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만원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 으로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1.3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배 증가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개인소득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순수히 사용할 수 있는 소득</a:t>
            </a:r>
            <a:endParaRPr lang="en-US" altLang="ko-KR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서울의 주택가격이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배이상 상승한 반면 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실질 소득은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1.3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배에 그침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빈익빈부익부 현상의 심화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중산층의 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감소 등 일부 고소득자의 부동산 소유 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증가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주택가격 상승에 의한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1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인당 대출 증가를 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추측할 수 있음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주택가격과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1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인당 개인소득의 변화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228600" y="93726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주택가격과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1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인당 개인소득의 변화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28599" y="2924844"/>
            <a:ext cx="8534400" cy="6171429"/>
            <a:chOff x="2367551" y="2924844"/>
            <a:chExt cx="5994561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367551" y="2924844"/>
              <a:ext cx="599456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9143998" y="2924848"/>
            <a:ext cx="8607907" cy="6171425"/>
            <a:chOff x="11362333" y="2924848"/>
            <a:chExt cx="6389574" cy="61714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362333" y="2924848"/>
              <a:ext cx="6389574" cy="6171425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304800" y="2918460"/>
            <a:ext cx="4876800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en-US" altLang="ko-KR" sz="2500" b="1">
                <a:latin typeface="Arial"/>
                <a:cs typeface="Arial"/>
              </a:rPr>
              <a:t>2000</a:t>
            </a:r>
            <a:r>
              <a:rPr lang="ko-KR" altLang="en-US" sz="2500" b="1">
                <a:latin typeface="Arial"/>
                <a:cs typeface="Arial"/>
              </a:rPr>
              <a:t>년도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228600" y="101346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2.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인구현황</a:t>
            </a:r>
            <a:endParaRPr lang="ko-KR" altLang="en-US" sz="5400" b="1">
              <a:solidFill>
                <a:srgbClr val="ffdfb3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</a:rPr>
              <a:t>1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인 가구 비율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  <p:sp>
        <p:nvSpPr>
          <p:cNvPr id="1011" name=""/>
          <p:cNvSpPr txBox="1"/>
          <p:nvPr/>
        </p:nvSpPr>
        <p:spPr>
          <a:xfrm>
            <a:off x="9144000" y="2918460"/>
            <a:ext cx="4876800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en-US" altLang="ko-KR" sz="2500" b="1">
                <a:latin typeface="Arial"/>
                <a:cs typeface="Arial"/>
              </a:rPr>
              <a:t>2020</a:t>
            </a:r>
            <a:r>
              <a:rPr lang="ko-KR" altLang="en-US" sz="2500" b="1">
                <a:latin typeface="Arial"/>
                <a:cs typeface="Arial"/>
              </a:rPr>
              <a:t>년도</a:t>
            </a:r>
            <a:endParaRPr lang="ko-KR" altLang="en-US" sz="25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28600" y="2705100"/>
            <a:ext cx="7498203" cy="6477001"/>
            <a:chOff x="963321" y="3134243"/>
            <a:chExt cx="6763482" cy="56434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63321" y="3134243"/>
              <a:ext cx="6763482" cy="5643484"/>
            </a:xfrm>
            <a:prstGeom prst="rect">
              <a:avLst/>
            </a:prstGeom>
          </p:spPr>
        </p:pic>
      </p:grpSp>
      <p:sp>
        <p:nvSpPr>
          <p:cNvPr id="1007" name=""/>
          <p:cNvSpPr txBox="1"/>
          <p:nvPr/>
        </p:nvSpPr>
        <p:spPr>
          <a:xfrm>
            <a:off x="7848600" y="2766060"/>
            <a:ext cx="10439400" cy="58045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20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년간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1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인가구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2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배 증가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2000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년도에는 종로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/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용산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/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중구의 도심권과 강남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마포 등 기업체들이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  다수 포진된 지역에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1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인가구 비율 높으나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20%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안팎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2020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년도 전체적으로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20%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이상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관악구 비율이 높은 이유는 고시촌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상대적으로 낮은 비용 등으로     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  저소득층과 학생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취준생 등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1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인가구 형성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-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1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인가구 특성상 사회 인프라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(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지하철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버스 등 교통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편의시설 등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)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이    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  갖춰진 지역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가격이 합리적인 지역을 선호하는 경향이 높기에 강동구</a:t>
            </a:r>
            <a:r>
              <a:rPr lang="en-US" altLang="ko-KR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</a:t>
            </a: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500" b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  서초구 등이 낮게 포진된 것이라 사료</a:t>
            </a:r>
            <a:endParaRPr lang="ko-KR" altLang="en-US" sz="2500" b="1">
              <a:solidFill>
                <a:schemeClr val="tx1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228600" y="10287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2.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인구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1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인가구 비율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769289"/>
            <a:ext cx="19374812" cy="1780128"/>
            <a:chOff x="-740517" y="769289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769289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27603" y="-45198"/>
            <a:ext cx="19026232" cy="872598"/>
            <a:chOff x="-727603" y="-45198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27603" y="-45198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8199" y="1858501"/>
            <a:ext cx="2019651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36234" y="2898083"/>
            <a:ext cx="1832686" cy="701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460524" y="2898083"/>
            <a:ext cx="1868016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2408394" y="3196103"/>
            <a:ext cx="6538496" cy="5888883"/>
            <a:chOff x="2408394" y="3196103"/>
            <a:chExt cx="6538496" cy="58888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408394" y="3196103"/>
              <a:ext cx="6538496" cy="58888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233196" y="3196103"/>
            <a:ext cx="6660760" cy="5953451"/>
            <a:chOff x="11233196" y="3196103"/>
            <a:chExt cx="6660760" cy="59534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233196" y="3196103"/>
              <a:ext cx="6660760" cy="5953451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19475" y="2872256"/>
            <a:ext cx="10317804" cy="72041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8200" y="1858503"/>
            <a:ext cx="2019651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406295" y="2924848"/>
            <a:ext cx="7198086" cy="6054792"/>
            <a:chOff x="406295" y="2924848"/>
            <a:chExt cx="7198086" cy="60547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06295" y="2924848"/>
              <a:ext cx="7198086" cy="60547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114542" y="8228899"/>
            <a:ext cx="7499916" cy="1183385"/>
          </a:xfrm>
          <a:prstGeom prst="rect">
            <a:avLst/>
          </a:prstGeom>
        </p:spPr>
      </p:pic>
      <p:sp>
        <p:nvSpPr>
          <p:cNvPr id="1007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769289"/>
            <a:ext cx="19374812" cy="1780128"/>
            <a:chOff x="-740517" y="769289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769289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27603" y="-45198"/>
            <a:ext cx="19026232" cy="872598"/>
            <a:chOff x="-727603" y="-45198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27603" y="-45198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8200" y="1858503"/>
            <a:ext cx="2019651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36234" y="2898083"/>
            <a:ext cx="1832686" cy="701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460524" y="2898083"/>
            <a:ext cx="1868016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2460048" y="2950675"/>
            <a:ext cx="6486841" cy="5840124"/>
            <a:chOff x="2460048" y="2950675"/>
            <a:chExt cx="6486841" cy="58401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460048" y="2950675"/>
              <a:ext cx="6486841" cy="58401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222552" y="2950675"/>
            <a:ext cx="6856457" cy="5916988"/>
            <a:chOff x="11222552" y="2950675"/>
            <a:chExt cx="6856457" cy="59169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222552" y="2950675"/>
              <a:ext cx="6856457" cy="5916988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5725008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19475" y="2872256"/>
            <a:ext cx="10315349" cy="88871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8200" y="1858503"/>
            <a:ext cx="2019651" cy="7012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140369" y="8768429"/>
            <a:ext cx="10396040" cy="4226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509605" y="2924848"/>
            <a:ext cx="7145180" cy="6010289"/>
            <a:chOff x="509605" y="2924848"/>
            <a:chExt cx="7145180" cy="60102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509605" y="2924848"/>
              <a:ext cx="7145180" cy="6010289"/>
            </a:xfrm>
            <a:prstGeom prst="rect">
              <a:avLst/>
            </a:prstGeom>
          </p:spPr>
        </p:pic>
      </p:grpSp>
      <p:sp>
        <p:nvSpPr>
          <p:cNvPr id="1007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5961440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741341" y="3432938"/>
            <a:ext cx="8557521" cy="12799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8200" y="1858503"/>
            <a:ext cx="4237129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97881" y="2976502"/>
            <a:ext cx="9115235" cy="6054148"/>
            <a:chOff x="397881" y="2976502"/>
            <a:chExt cx="9115235" cy="60541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97881" y="2976502"/>
              <a:ext cx="9115235" cy="6054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699120" y="4947772"/>
            <a:ext cx="6171429" cy="4082879"/>
            <a:chOff x="10699120" y="4947772"/>
            <a:chExt cx="6171429" cy="40828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699120" y="4947772"/>
              <a:ext cx="6171429" cy="4082879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5961440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28200" y="1858503"/>
            <a:ext cx="3595509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448990" y="3012291"/>
            <a:ext cx="9073086" cy="6026154"/>
            <a:chOff x="448990" y="3012291"/>
            <a:chExt cx="9073086" cy="60261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48990" y="3012291"/>
              <a:ext cx="9073086" cy="6026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699120" y="4949987"/>
            <a:ext cx="6171429" cy="4114286"/>
            <a:chOff x="10699120" y="4949987"/>
            <a:chExt cx="6171429" cy="41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699120" y="4949987"/>
              <a:ext cx="6171429" cy="41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741334" y="3432934"/>
            <a:ext cx="8475237" cy="1279971"/>
          </a:xfrm>
          <a:prstGeom prst="rect">
            <a:avLst/>
          </a:prstGeom>
        </p:spPr>
      </p:pic>
      <p:sp>
        <p:nvSpPr>
          <p:cNvPr id="1008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780328"/>
            <a:ext cx="19026232" cy="1010773"/>
            <a:chOff x="0" y="978032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78032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5961440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754286" y="2890563"/>
            <a:ext cx="8601634" cy="2331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28200" y="1858503"/>
            <a:ext cx="3595509" cy="7012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76507" y="3292943"/>
            <a:ext cx="9136608" cy="6068344"/>
            <a:chOff x="376507" y="3292943"/>
            <a:chExt cx="9136608" cy="60683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76507" y="3292943"/>
              <a:ext cx="9136608" cy="60683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699120" y="5116389"/>
            <a:ext cx="6171429" cy="4244898"/>
            <a:chOff x="10699120" y="5116389"/>
            <a:chExt cx="6171429" cy="42448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699120" y="5116389"/>
              <a:ext cx="6171429" cy="4244898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467140" y="4152370"/>
            <a:ext cx="10936584" cy="1588378"/>
            <a:chOff x="10467140" y="4152370"/>
            <a:chExt cx="10936584" cy="15883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5400000">
              <a:off x="10467140" y="4152370"/>
              <a:ext cx="10936584" cy="15883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6665052" y="-521733"/>
            <a:ext cx="1620662" cy="10846188"/>
            <a:chOff x="16665052" y="-521733"/>
            <a:chExt cx="1620662" cy="108461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665052" y="-521733"/>
              <a:ext cx="1620662" cy="10846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3124200" y="2019295"/>
            <a:ext cx="13258800" cy="7889943"/>
          </a:xfrm>
          <a:prstGeom prst="rect">
            <a:avLst/>
          </a:prstGeom>
        </p:spPr>
        <p:txBody>
          <a:bodyPr vert="horz" wrap="square" lIns="108013" tIns="108013" rIns="108013" bIns="108013" anchor="t">
            <a:spAutoFit/>
          </a:bodyPr>
          <a:lstStyle/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4000" b="1" spc="500">
                <a:solidFill>
                  <a:srgbClr val="1b1760"/>
                </a:solidFill>
                <a:latin typeface="Arial"/>
                <a:cs typeface="Arial"/>
                <a:sym typeface="Wingdings"/>
              </a:rPr>
              <a:t>Ⅰ</a:t>
            </a:r>
            <a:r>
              <a:rPr lang="en-US" altLang="ko-KR" sz="4000" b="1" spc="500">
                <a:solidFill>
                  <a:srgbClr val="1b1760"/>
                </a:solidFill>
                <a:latin typeface="Arial"/>
                <a:cs typeface="Arial"/>
                <a:sym typeface="Wingdings"/>
              </a:rPr>
              <a:t>.</a:t>
            </a:r>
            <a:r>
              <a:rPr lang="ko-KR" altLang="en-US" sz="4000" b="1" spc="500">
                <a:solidFill>
                  <a:srgbClr val="1b1760"/>
                </a:solidFill>
                <a:latin typeface="Arial"/>
                <a:cs typeface="Arial"/>
                <a:sym typeface="Wingdings"/>
              </a:rPr>
              <a:t> 서론</a:t>
            </a:r>
            <a:endParaRPr lang="ko-KR" altLang="en-US" sz="40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r>
              <a:rPr lang="en-US" altLang="ko-KR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주제선정 및 목적</a:t>
            </a:r>
            <a:endParaRPr lang="ko-KR" altLang="en-US" sz="30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4000" b="1" spc="500">
                <a:solidFill>
                  <a:srgbClr val="1b1760"/>
                </a:solidFill>
                <a:latin typeface="Arial"/>
                <a:cs typeface="Arial"/>
                <a:sym typeface="Wingdings"/>
              </a:rPr>
              <a:t>Ⅱ</a:t>
            </a:r>
            <a:r>
              <a:rPr lang="en-US" altLang="ko-KR" sz="4000" b="1" spc="500">
                <a:solidFill>
                  <a:srgbClr val="1b1760"/>
                </a:solidFill>
                <a:latin typeface="Arial"/>
                <a:cs typeface="Arial"/>
                <a:sym typeface="Wingdings"/>
              </a:rPr>
              <a:t>.</a:t>
            </a:r>
            <a:r>
              <a:rPr lang="ko-KR" altLang="en-US" sz="4000" b="1" spc="500">
                <a:solidFill>
                  <a:srgbClr val="1b1760"/>
                </a:solidFill>
                <a:latin typeface="Arial"/>
                <a:cs typeface="Arial"/>
                <a:sym typeface="Wingdings"/>
              </a:rPr>
              <a:t> 데이터 분석 및 시각화</a:t>
            </a:r>
            <a:endParaRPr lang="ko-KR" altLang="en-US" sz="4000" b="1" spc="500">
              <a:solidFill>
                <a:srgbClr val="1b1760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r>
              <a:rPr lang="en-US" altLang="ko-KR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서울시 주택가격 현황</a:t>
            </a:r>
            <a:endParaRPr lang="ko-KR" altLang="en-US" sz="32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r>
              <a:rPr lang="en-US" altLang="ko-KR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서울시 인구 현황</a:t>
            </a:r>
            <a:endParaRPr lang="ko-KR" altLang="en-US" sz="32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r>
              <a:rPr lang="en-US" altLang="ko-KR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주택가격과 비교</a:t>
            </a:r>
            <a:endParaRPr lang="ko-KR" altLang="en-US" sz="32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r>
              <a:rPr lang="en-US" altLang="ko-KR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주택의 크기와 유형 선호도</a:t>
            </a:r>
            <a:endParaRPr lang="ko-KR" altLang="en-US" sz="30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180000"/>
              </a:lnSpc>
              <a:spcBef>
                <a:spcPts val="0"/>
              </a:spcBef>
              <a:defRPr/>
            </a:pPr>
            <a:r>
              <a:rPr lang="ko-KR" altLang="en-US" sz="4000" b="1" spc="500">
                <a:solidFill>
                  <a:srgbClr val="1b1760"/>
                </a:solidFill>
                <a:latin typeface="Arial"/>
                <a:cs typeface="Arial"/>
                <a:sym typeface="Wingdings"/>
              </a:rPr>
              <a:t>Ⅲ</a:t>
            </a:r>
            <a:r>
              <a:rPr lang="en-US" altLang="ko-KR" sz="4000" b="1" spc="500">
                <a:solidFill>
                  <a:srgbClr val="1b1760"/>
                </a:solidFill>
                <a:latin typeface="Arial"/>
                <a:cs typeface="Arial"/>
                <a:sym typeface="Wingdings"/>
              </a:rPr>
              <a:t>.</a:t>
            </a:r>
            <a:r>
              <a:rPr lang="ko-KR" altLang="en-US" sz="4000" b="1" spc="500">
                <a:solidFill>
                  <a:srgbClr val="1b1760"/>
                </a:solidFill>
                <a:latin typeface="Arial"/>
                <a:cs typeface="Arial"/>
                <a:sym typeface="Wingdings"/>
              </a:rPr>
              <a:t> 결론</a:t>
            </a:r>
            <a:endParaRPr lang="ko-KR" altLang="en-US" sz="4000" b="1" spc="500">
              <a:solidFill>
                <a:srgbClr val="1b1760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1006" name=""/>
          <p:cNvSpPr txBox="1"/>
          <p:nvPr/>
        </p:nvSpPr>
        <p:spPr>
          <a:xfrm>
            <a:off x="2438400" y="723900"/>
            <a:ext cx="104394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>
                <a:solidFill>
                  <a:srgbClr val="2b354e"/>
                </a:solidFill>
                <a:latin typeface="Arial"/>
                <a:cs typeface="Arial"/>
              </a:rPr>
              <a:t>개요</a:t>
            </a:r>
            <a:endParaRPr lang="ko-KR" altLang="en-US" sz="6000" b="1">
              <a:solidFill>
                <a:srgbClr val="2b354e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780328"/>
            <a:ext cx="19026232" cy="1010773"/>
            <a:chOff x="0" y="978032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78032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635278" y="3107161"/>
            <a:ext cx="4707082" cy="67198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780791" y="3118552"/>
            <a:ext cx="6171429" cy="6076968"/>
            <a:chOff x="780791" y="3118552"/>
            <a:chExt cx="6171429" cy="60769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80791" y="3118552"/>
              <a:ext cx="6171429" cy="60769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7103180" y="3118552"/>
            <a:ext cx="6339359" cy="6076968"/>
            <a:chOff x="7103180" y="3118552"/>
            <a:chExt cx="6339359" cy="60769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103180" y="3118552"/>
              <a:ext cx="6339359" cy="6076968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780328"/>
            <a:ext cx="19026232" cy="1010773"/>
            <a:chOff x="0" y="978032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78032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8200" y="1858503"/>
            <a:ext cx="3770129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452452" y="2652726"/>
            <a:ext cx="15380811" cy="7032334"/>
            <a:chOff x="1452452" y="2652726"/>
            <a:chExt cx="15380811" cy="70323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452452" y="2652726"/>
              <a:ext cx="15380811" cy="7032334"/>
            </a:xfrm>
            <a:prstGeom prst="rect">
              <a:avLst/>
            </a:prstGeom>
          </p:spPr>
        </p:pic>
      </p:grpSp>
      <p:sp>
        <p:nvSpPr>
          <p:cNvPr id="1005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07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780328"/>
            <a:ext cx="19026232" cy="1010773"/>
            <a:chOff x="0" y="978032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78032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21144" y="8212125"/>
            <a:ext cx="6617222" cy="9599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9790518" y="3031227"/>
            <a:ext cx="8298301" cy="4667794"/>
            <a:chOff x="9790518" y="3031227"/>
            <a:chExt cx="8298301" cy="46677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790518" y="3031227"/>
              <a:ext cx="8298301" cy="4667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80791" y="3075697"/>
            <a:ext cx="8202272" cy="4613778"/>
            <a:chOff x="780791" y="3075697"/>
            <a:chExt cx="8202272" cy="46137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80791" y="3075697"/>
              <a:ext cx="8202272" cy="46137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28200" y="1858503"/>
            <a:ext cx="5873098" cy="701224"/>
          </a:xfrm>
          <a:prstGeom prst="rect">
            <a:avLst/>
          </a:prstGeom>
        </p:spPr>
      </p:pic>
      <p:sp>
        <p:nvSpPr>
          <p:cNvPr id="1008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780328"/>
            <a:ext cx="19026232" cy="1010773"/>
            <a:chOff x="0" y="978032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78032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6506" y="8949028"/>
            <a:ext cx="6278487" cy="6856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28200" y="1858503"/>
            <a:ext cx="5873098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9284907" y="3260736"/>
            <a:ext cx="8625276" cy="5377354"/>
            <a:chOff x="9284907" y="3260736"/>
            <a:chExt cx="8625276" cy="53773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284907" y="3260736"/>
              <a:ext cx="8625276" cy="53773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94911" y="3260736"/>
            <a:ext cx="8651979" cy="5394002"/>
            <a:chOff x="294911" y="3260736"/>
            <a:chExt cx="8651979" cy="53940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94911" y="3260736"/>
              <a:ext cx="8651979" cy="5394002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780328"/>
            <a:ext cx="19026232" cy="1010773"/>
            <a:chOff x="0" y="978032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78032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8200" y="1858503"/>
            <a:ext cx="5873098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780791" y="3164265"/>
            <a:ext cx="7819334" cy="4398375"/>
            <a:chOff x="780791" y="3164265"/>
            <a:chExt cx="7819334" cy="4398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80791" y="3164265"/>
              <a:ext cx="7819334" cy="43983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719591" y="3164265"/>
            <a:ext cx="7819334" cy="4398375"/>
            <a:chOff x="9719591" y="3164265"/>
            <a:chExt cx="7819334" cy="4398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719591" y="3164265"/>
              <a:ext cx="7819334" cy="43983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43846" y="8109639"/>
            <a:ext cx="6763504" cy="685699"/>
          </a:xfrm>
          <a:prstGeom prst="rect">
            <a:avLst/>
          </a:prstGeom>
        </p:spPr>
      </p:pic>
      <p:sp>
        <p:nvSpPr>
          <p:cNvPr id="1006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780328"/>
            <a:ext cx="19026232" cy="1010773"/>
            <a:chOff x="0" y="978032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78032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91426" y="966355"/>
            <a:ext cx="10481792" cy="12190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8200" y="1858503"/>
            <a:ext cx="3069591" cy="701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0136821" y="3793548"/>
            <a:ext cx="7787312" cy="4380363"/>
            <a:chOff x="10136821" y="3793548"/>
            <a:chExt cx="7787312" cy="43803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136821" y="3793548"/>
              <a:ext cx="7787312" cy="43803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780791" y="3819375"/>
            <a:ext cx="7741397" cy="4354536"/>
            <a:chOff x="780791" y="3819375"/>
            <a:chExt cx="7741397" cy="43545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80791" y="3819375"/>
              <a:ext cx="7741397" cy="43545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50334" y="8617429"/>
            <a:ext cx="7248065" cy="685699"/>
          </a:xfrm>
          <a:prstGeom prst="rect">
            <a:avLst/>
          </a:prstGeom>
        </p:spPr>
      </p:pic>
      <p:sp>
        <p:nvSpPr>
          <p:cNvPr id="1006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1921117" y="2472473"/>
            <a:ext cx="7279404" cy="7813241"/>
            <a:chOff x="11921117" y="2472473"/>
            <a:chExt cx="7279404" cy="78132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921117" y="2472473"/>
              <a:ext cx="7279404" cy="78132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0" y="9780328"/>
            <a:ext cx="19026232" cy="1010773"/>
            <a:chOff x="0" y="9780328"/>
            <a:chExt cx="19026232" cy="10107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978032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91068" y="-83807"/>
            <a:ext cx="3160776" cy="11174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9292" y="1242250"/>
            <a:ext cx="6655831" cy="12190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2033525" y="2890563"/>
            <a:ext cx="6326714" cy="51198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286726" y="2805495"/>
            <a:ext cx="11466514" cy="6761216"/>
            <a:chOff x="286726" y="2805495"/>
            <a:chExt cx="11466514" cy="67612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86726" y="2805495"/>
              <a:ext cx="11466514" cy="6761216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1383374" y="1967086"/>
            <a:ext cx="7817148" cy="7813241"/>
            <a:chOff x="11383374" y="1967086"/>
            <a:chExt cx="7817148" cy="78132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383374" y="1967086"/>
              <a:ext cx="7817148" cy="78132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0" y="9780328"/>
            <a:ext cx="19026232" cy="1010773"/>
            <a:chOff x="0" y="9780328"/>
            <a:chExt cx="19026232" cy="10107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978032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191068" y="-83807"/>
            <a:ext cx="3160776" cy="111743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99292" y="1242250"/>
            <a:ext cx="5753758" cy="12190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399908" y="2755889"/>
            <a:ext cx="6878218" cy="69342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818066" y="2886772"/>
            <a:ext cx="10089486" cy="6701225"/>
            <a:chOff x="818066" y="2886772"/>
            <a:chExt cx="10089486" cy="67012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18066" y="2886772"/>
              <a:ext cx="10089486" cy="6701225"/>
            </a:xfrm>
            <a:prstGeom prst="rect">
              <a:avLst/>
            </a:prstGeom>
          </p:spPr>
        </p:pic>
      </p:grpSp>
      <p:sp>
        <p:nvSpPr>
          <p:cNvPr id="1006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228600" y="-26289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8">
    <p:bg>
      <p:bgPr shadeToTitle="0">
        <a:solidFill>
          <a:srgbClr val="2b35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64568" y="0"/>
            <a:ext cx="18419800" cy="1557869"/>
            <a:chOff x="-64568" y="0"/>
            <a:chExt cx="18419800" cy="15578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4568" y="0"/>
              <a:ext cx="18419800" cy="15578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0670" y="353510"/>
            <a:ext cx="1756670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802" y="2482179"/>
            <a:ext cx="16149350" cy="6756646"/>
          </a:xfrm>
          <a:prstGeom prst="rect">
            <a:avLst/>
          </a:prstGeom>
        </p:spPr>
      </p:pic>
      <p:sp>
        <p:nvSpPr>
          <p:cNvPr id="1002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B3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65669" y="2052867"/>
            <a:ext cx="13411007" cy="6171429"/>
            <a:chOff x="2565669" y="2052867"/>
            <a:chExt cx="13411007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5669" y="2052867"/>
              <a:ext cx="13411007" cy="61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0925" y="6973954"/>
            <a:ext cx="3289363" cy="8888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4044" y="2506758"/>
            <a:ext cx="13222437" cy="62474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91068" y="-83807"/>
            <a:ext cx="2689880" cy="11174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0840127" y="4451124"/>
            <a:ext cx="10414851" cy="1512604"/>
            <a:chOff x="10840127" y="4451124"/>
            <a:chExt cx="10414851" cy="15126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10840127" y="4451124"/>
              <a:ext cx="10414851" cy="15126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6742367" y="0"/>
            <a:ext cx="1543348" cy="10328768"/>
            <a:chOff x="16742367" y="0"/>
            <a:chExt cx="1543348" cy="10328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742367" y="0"/>
              <a:ext cx="1543348" cy="10328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sp>
        <p:nvSpPr>
          <p:cNvPr id="1007" name=""/>
          <p:cNvSpPr txBox="1"/>
          <p:nvPr/>
        </p:nvSpPr>
        <p:spPr>
          <a:xfrm>
            <a:off x="838199" y="2628898"/>
            <a:ext cx="14325600" cy="4918140"/>
          </a:xfrm>
          <a:prstGeom prst="rect">
            <a:avLst/>
          </a:prstGeom>
        </p:spPr>
        <p:txBody>
          <a:bodyPr vert="horz" wrap="square" lIns="108013" tIns="108013" rIns="108013" bIns="108013" anchor="t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 주택 가격과 혼인율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</a:rPr>
              <a:t>,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 출산율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</a:rPr>
              <a:t>,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</a:rPr>
              <a:t>1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인가구화의 상관관계 </a:t>
            </a:r>
            <a:endParaRPr lang="ko-KR" altLang="en-US" sz="3000" spc="5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 spc="500">
                <a:solidFill>
                  <a:schemeClr val="tx1"/>
                </a:solidFill>
                <a:latin typeface="Arial"/>
                <a:cs typeface="Arial"/>
              </a:rPr>
              <a:t>    </a:t>
            </a:r>
            <a:r>
              <a:rPr lang="en-US" altLang="ko-KR" sz="2800" spc="500">
                <a:solidFill>
                  <a:schemeClr val="tx1"/>
                </a:solidFill>
                <a:latin typeface="Arial"/>
                <a:cs typeface="Arial"/>
              </a:rPr>
              <a:t>-</a:t>
            </a:r>
            <a:r>
              <a:rPr lang="ko-KR" altLang="en-US" sz="2800" spc="500">
                <a:solidFill>
                  <a:schemeClr val="tx1"/>
                </a:solidFill>
                <a:latin typeface="Arial"/>
                <a:cs typeface="Arial"/>
              </a:rPr>
              <a:t> 주택가격이 저혼인율</a:t>
            </a:r>
            <a:r>
              <a:rPr lang="en-US" altLang="ko-KR" sz="2800" spc="500">
                <a:solidFill>
                  <a:schemeClr val="tx1"/>
                </a:solidFill>
                <a:latin typeface="Arial"/>
                <a:cs typeface="Arial"/>
              </a:rPr>
              <a:t>,</a:t>
            </a:r>
            <a:r>
              <a:rPr lang="ko-KR" altLang="en-US" sz="2800" spc="500">
                <a:solidFill>
                  <a:schemeClr val="tx1"/>
                </a:solidFill>
                <a:latin typeface="Arial"/>
                <a:cs typeface="Arial"/>
              </a:rPr>
              <a:t> 출산율에 영향을 끼쳤을까</a:t>
            </a:r>
            <a:r>
              <a:rPr lang="en-US" altLang="ko-KR" sz="2800" spc="50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lang="en-US" altLang="ko-KR" sz="2800" spc="5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2800" spc="500">
                <a:solidFill>
                  <a:schemeClr val="tx1"/>
                </a:solidFill>
                <a:latin typeface="Arial"/>
                <a:cs typeface="Arial"/>
              </a:rPr>
              <a:t>    </a:t>
            </a:r>
            <a:r>
              <a:rPr lang="en-US" altLang="ko-KR" sz="2800" spc="500">
                <a:solidFill>
                  <a:schemeClr val="tx1"/>
                </a:solidFill>
                <a:latin typeface="Arial"/>
                <a:cs typeface="Arial"/>
              </a:rPr>
              <a:t>-</a:t>
            </a:r>
            <a:r>
              <a:rPr lang="ko-KR" altLang="en-US" sz="2800" spc="500">
                <a:solidFill>
                  <a:schemeClr val="tx1"/>
                </a:solidFill>
                <a:latin typeface="Arial"/>
                <a:cs typeface="Arial"/>
              </a:rPr>
              <a:t> 위 현상들이 다시 부동산 시장에 영향을 주지 않을까</a:t>
            </a:r>
            <a:r>
              <a:rPr lang="en-US" altLang="ko-KR" sz="2800" spc="50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lang="en-US" altLang="ko-KR" sz="3000" spc="5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 혼인율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</a:rPr>
              <a:t>,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 출산율 감소로 인한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</a:rPr>
              <a:t>1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인가구 증가는 주택의 소형 평수에 </a:t>
            </a:r>
            <a:endParaRPr lang="ko-KR" altLang="en-US" sz="3000" b="1" spc="5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    대한 수요를 증가시켜 가격 상승을 유발할 것이라 가정</a:t>
            </a:r>
            <a:endParaRPr lang="ko-KR" altLang="en-US" sz="3000" b="1" spc="5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 주택 보유하기를 포기하고 월세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</a:rPr>
              <a:t>,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 전세의 비중이 높을 것이라 </a:t>
            </a:r>
            <a:endParaRPr lang="ko-KR" altLang="en-US" sz="3000" b="1" spc="50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</a:rPr>
              <a:t>    가정하여 분석</a:t>
            </a:r>
            <a:endParaRPr lang="ko-KR" altLang="en-US" sz="3000" b="1" spc="5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838200" y="1333500"/>
            <a:ext cx="10439400" cy="9982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6000" b="1">
                <a:solidFill>
                  <a:srgbClr val="2b354e"/>
                </a:solidFill>
                <a:latin typeface="Arial"/>
                <a:cs typeface="Arial"/>
              </a:rPr>
              <a:t>주제 선정과 목적</a:t>
            </a:r>
            <a:endParaRPr lang="ko-KR" altLang="en-US" sz="6000" b="1">
              <a:solidFill>
                <a:srgbClr val="2b354e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03770" y="5736101"/>
            <a:ext cx="3837398" cy="4673446"/>
            <a:chOff x="14503770" y="5736101"/>
            <a:chExt cx="3837398" cy="4673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03770" y="5736101"/>
              <a:ext cx="3837398" cy="4673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425" y="192850"/>
            <a:ext cx="2139883" cy="507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72598"/>
            <a:ext cx="3837398" cy="4739669"/>
            <a:chOff x="0" y="872598"/>
            <a:chExt cx="3837398" cy="47396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72598"/>
              <a:ext cx="3837398" cy="473966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806" y="3523720"/>
            <a:ext cx="2757193" cy="10361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3000" y="1053063"/>
            <a:ext cx="8358169" cy="1955342"/>
            <a:chOff x="9983000" y="1053063"/>
            <a:chExt cx="8358169" cy="19553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3000" y="1053063"/>
              <a:ext cx="8358169" cy="1955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3000" y="3242433"/>
            <a:ext cx="10278063" cy="2373734"/>
            <a:chOff x="9983000" y="3242433"/>
            <a:chExt cx="10278063" cy="23737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3000" y="3242433"/>
              <a:ext cx="10278063" cy="23737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949" y="2313997"/>
            <a:ext cx="3564982" cy="9142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11571" y="872598"/>
            <a:ext cx="6171429" cy="4739669"/>
            <a:chOff x="3811571" y="872598"/>
            <a:chExt cx="6171429" cy="4739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1571" y="872598"/>
              <a:ext cx="6171429" cy="47396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40517" y="0"/>
            <a:ext cx="19026231" cy="872598"/>
            <a:chOff x="-740517" y="0"/>
            <a:chExt cx="19026231" cy="8725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40517" y="0"/>
              <a:ext cx="19026231" cy="8725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31592" y="6004449"/>
            <a:ext cx="3222475" cy="9142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91068" y="-83807"/>
            <a:ext cx="2689880" cy="111743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5612268"/>
            <a:ext cx="6258630" cy="2086210"/>
            <a:chOff x="0" y="5612268"/>
            <a:chExt cx="6258630" cy="20862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5612268"/>
              <a:ext cx="6258630" cy="2086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7574608"/>
            <a:ext cx="8155186" cy="1476872"/>
            <a:chOff x="0" y="7574608"/>
            <a:chExt cx="8155186" cy="147687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7574608"/>
              <a:ext cx="8155186" cy="14768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35011" y="5612268"/>
            <a:ext cx="6413304" cy="3924681"/>
            <a:chOff x="8035011" y="5612268"/>
            <a:chExt cx="6413304" cy="39246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5011" y="5612268"/>
              <a:ext cx="6413304" cy="39246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40015" y="7102890"/>
            <a:ext cx="6566052" cy="1449448"/>
            <a:chOff x="5340015" y="7102890"/>
            <a:chExt cx="6566052" cy="14494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40015" y="7102890"/>
              <a:ext cx="6566052" cy="14494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646321" y="9536949"/>
            <a:ext cx="19026231" cy="872598"/>
            <a:chOff x="-646321" y="9536949"/>
            <a:chExt cx="19026231" cy="87259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646321" y="9536949"/>
              <a:ext cx="19026231" cy="87259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57430" y="6714326"/>
            <a:ext cx="2379067" cy="9142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31621" y="7439049"/>
            <a:ext cx="2829788" cy="9142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25715" y="8470754"/>
            <a:ext cx="3658210" cy="60950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424803" y="9660973"/>
            <a:ext cx="654206" cy="297382"/>
            <a:chOff x="17424803" y="9660973"/>
            <a:chExt cx="654206" cy="2973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424803" y="9660973"/>
              <a:ext cx="654206" cy="2973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91068" y="-83807"/>
            <a:ext cx="2689880" cy="11174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0840127" y="4451124"/>
            <a:ext cx="10414851" cy="1512604"/>
            <a:chOff x="10840127" y="4451124"/>
            <a:chExt cx="10414851" cy="15126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5400000">
              <a:off x="10840127" y="4451124"/>
              <a:ext cx="10414851" cy="15126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6742367" y="0"/>
            <a:ext cx="1543348" cy="10328768"/>
            <a:chOff x="16742367" y="0"/>
            <a:chExt cx="1543348" cy="103287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742367" y="0"/>
              <a:ext cx="1543348" cy="10328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sp>
        <p:nvSpPr>
          <p:cNvPr id="1007" name=""/>
          <p:cNvSpPr txBox="1"/>
          <p:nvPr/>
        </p:nvSpPr>
        <p:spPr>
          <a:xfrm>
            <a:off x="838199" y="2705100"/>
            <a:ext cx="15392400" cy="5699188"/>
          </a:xfrm>
          <a:prstGeom prst="rect">
            <a:avLst/>
          </a:prstGeom>
        </p:spPr>
        <p:txBody>
          <a:bodyPr vert="horz" wrap="square" lIns="108013" tIns="108013" rIns="108013" bIns="108013" anchor="t">
            <a:sp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defRPr/>
            </a:pP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부동산통계정보 시스템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https://www.reb.or.kr/r-one/main.do</a:t>
            </a:r>
            <a:endParaRPr lang="en-US" altLang="ko-KR" sz="30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200000"/>
              </a:lnSpc>
              <a:spcBef>
                <a:spcPts val="0"/>
              </a:spcBef>
              <a:defRPr/>
            </a:pP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서울시 열린데이터 광장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https://data.seoul.go.kr/</a:t>
            </a:r>
            <a:endParaRPr lang="en-US" altLang="ko-KR" sz="30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200000"/>
              </a:lnSpc>
              <a:spcBef>
                <a:spcPts val="0"/>
              </a:spcBef>
              <a:defRPr/>
            </a:pP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e-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나라지표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http://index.go.kr/main.do?cate=1</a:t>
            </a:r>
            <a:endParaRPr lang="en-US" altLang="ko-KR" sz="30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200000"/>
              </a:lnSpc>
              <a:spcBef>
                <a:spcPts val="0"/>
              </a:spcBef>
              <a:defRPr/>
            </a:pP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국가통계포털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: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https://kosis.kr/index/index.do</a:t>
            </a:r>
            <a:endParaRPr lang="en-US" altLang="ko-KR" sz="30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200000"/>
              </a:lnSpc>
              <a:spcBef>
                <a:spcPts val="0"/>
              </a:spcBef>
              <a:defRPr/>
            </a:pP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한국은행 금융경제 연구회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:</a:t>
            </a:r>
            <a:endParaRPr lang="en-US" altLang="ko-KR" sz="30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  <a:p>
            <a:pPr>
              <a:lnSpc>
                <a:spcPct val="200000"/>
              </a:lnSpc>
              <a:spcBef>
                <a:spcPts val="0"/>
              </a:spcBef>
              <a:defRPr/>
            </a:pP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   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h</a:t>
            </a:r>
            <a:r>
              <a:rPr lang="ko-KR" altLang="en-US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쎄</a:t>
            </a:r>
            <a:r>
              <a:rPr lang="en-US" altLang="ko-KR" sz="3000" b="1" spc="50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://www.knsi.org/knso/admin/work/works/wp445.pdf</a:t>
            </a:r>
            <a:endParaRPr lang="en-US" altLang="ko-KR" sz="3000" b="1" spc="500">
              <a:solidFill>
                <a:schemeClr val="tx1"/>
              </a:solidFill>
              <a:latin typeface="Arial"/>
              <a:cs typeface="Arial"/>
              <a:sym typeface="Wingdings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838200" y="1333500"/>
            <a:ext cx="104394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>
                <a:solidFill>
                  <a:srgbClr val="2b354e"/>
                </a:solidFill>
                <a:latin typeface="Arial"/>
                <a:cs typeface="Arial"/>
              </a:rPr>
              <a:t>참고자료</a:t>
            </a:r>
            <a:endParaRPr lang="ko-KR" altLang="en-US" sz="6000" b="1">
              <a:solidFill>
                <a:srgbClr val="2b354e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8" y="872598"/>
            <a:ext cx="19028516" cy="1529352"/>
            <a:chOff x="-740517" y="872598"/>
            <a:chExt cx="14670326" cy="15293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4670326" cy="15293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3837337" y="2400300"/>
            <a:ext cx="4448378" cy="6916891"/>
            <a:chOff x="13837337" y="872598"/>
            <a:chExt cx="4448378" cy="84445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837337" y="872598"/>
              <a:ext cx="4448378" cy="8444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-107261" y="2601071"/>
            <a:ext cx="13837337" cy="6664465"/>
            <a:chOff x="-107261" y="2601071"/>
            <a:chExt cx="13837337" cy="66644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107261" y="2601071"/>
              <a:ext cx="13837337" cy="6664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838200" y="1333500"/>
            <a:ext cx="1043940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>
                <a:solidFill>
                  <a:srgbClr val="2b354e"/>
                </a:solidFill>
                <a:latin typeface="Arial"/>
                <a:cs typeface="Arial"/>
              </a:rPr>
              <a:t>주제 선정과 목적</a:t>
            </a:r>
            <a:endParaRPr lang="ko-KR" altLang="en-US" sz="6000" b="1">
              <a:solidFill>
                <a:srgbClr val="2b354e"/>
              </a:solidFill>
              <a:latin typeface="Arial"/>
              <a:cs typeface="Arial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228600" y="868680"/>
            <a:ext cx="180594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60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13944600" y="2552700"/>
            <a:ext cx="4114800" cy="63893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300" b="1">
                <a:latin typeface="Arial"/>
                <a:cs typeface="Arial"/>
              </a:rPr>
              <a:t>-</a:t>
            </a:r>
            <a:r>
              <a:rPr lang="ko-KR" altLang="en-US" sz="2300" b="1">
                <a:latin typeface="Arial"/>
                <a:cs typeface="Arial"/>
              </a:rPr>
              <a:t> </a:t>
            </a:r>
            <a:r>
              <a:rPr lang="en-US" altLang="ko-KR" sz="2300" b="1">
                <a:latin typeface="Arial"/>
                <a:cs typeface="Arial"/>
              </a:rPr>
              <a:t>2017</a:t>
            </a:r>
            <a:r>
              <a:rPr lang="ko-KR" altLang="en-US" sz="2300" b="1">
                <a:latin typeface="Arial"/>
                <a:cs typeface="Arial"/>
              </a:rPr>
              <a:t>년 </a:t>
            </a:r>
            <a:r>
              <a:rPr lang="en-US" altLang="ko-KR" sz="2300" b="1">
                <a:latin typeface="Arial"/>
                <a:cs typeface="Arial"/>
              </a:rPr>
              <a:t>7</a:t>
            </a:r>
            <a:r>
              <a:rPr lang="ko-KR" altLang="en-US" sz="2300" b="1">
                <a:latin typeface="Arial"/>
                <a:cs typeface="Arial"/>
              </a:rPr>
              <a:t>월 큰폭으로 가격 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2300" b="1">
                <a:latin typeface="Arial"/>
                <a:cs typeface="Arial"/>
              </a:rPr>
              <a:t>  상승 시작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endParaRPr lang="en-US" altLang="ko-KR" sz="2300" b="1">
              <a:latin typeface="Arial"/>
              <a:cs typeface="Arial"/>
            </a:endParaRPr>
          </a:p>
          <a:p>
            <a:pPr>
              <a:defRPr/>
            </a:pPr>
            <a:r>
              <a:rPr lang="en-US" altLang="ko-KR" sz="2300" b="1">
                <a:latin typeface="Arial"/>
                <a:cs typeface="Arial"/>
              </a:rPr>
              <a:t>-</a:t>
            </a:r>
            <a:r>
              <a:rPr lang="ko-KR" altLang="en-US" sz="2300" b="1">
                <a:latin typeface="Arial"/>
                <a:cs typeface="Arial"/>
              </a:rPr>
              <a:t> </a:t>
            </a:r>
            <a:r>
              <a:rPr lang="en-US" altLang="ko-KR" sz="2300" b="1">
                <a:latin typeface="Arial"/>
                <a:cs typeface="Arial"/>
              </a:rPr>
              <a:t>2021</a:t>
            </a:r>
            <a:r>
              <a:rPr lang="ko-KR" altLang="en-US" sz="2300" b="1">
                <a:latin typeface="Arial"/>
                <a:cs typeface="Arial"/>
              </a:rPr>
              <a:t>년 </a:t>
            </a:r>
            <a:r>
              <a:rPr lang="en-US" altLang="ko-KR" sz="2300" b="1">
                <a:latin typeface="Arial"/>
                <a:cs typeface="Arial"/>
              </a:rPr>
              <a:t>11</a:t>
            </a:r>
            <a:r>
              <a:rPr lang="ko-KR" altLang="en-US" sz="2300" b="1">
                <a:latin typeface="Arial"/>
                <a:cs typeface="Arial"/>
              </a:rPr>
              <a:t>월 기준 </a:t>
            </a:r>
            <a:r>
              <a:rPr lang="en-US" altLang="ko-KR" sz="2300" b="1">
                <a:latin typeface="Arial"/>
                <a:cs typeface="Arial"/>
              </a:rPr>
              <a:t>2017</a:t>
            </a:r>
            <a:r>
              <a:rPr lang="ko-KR" altLang="en-US" sz="2300" b="1">
                <a:latin typeface="Arial"/>
                <a:cs typeface="Arial"/>
              </a:rPr>
              <a:t>년 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2300" b="1">
                <a:latin typeface="Arial"/>
                <a:cs typeface="Arial"/>
              </a:rPr>
              <a:t>  대비 약 </a:t>
            </a:r>
            <a:r>
              <a:rPr lang="en-US" altLang="ko-KR" sz="2300" b="1">
                <a:latin typeface="Arial"/>
                <a:cs typeface="Arial"/>
              </a:rPr>
              <a:t>2</a:t>
            </a:r>
            <a:r>
              <a:rPr lang="ko-KR" altLang="en-US" sz="2300" b="1">
                <a:latin typeface="Arial"/>
                <a:cs typeface="Arial"/>
              </a:rPr>
              <a:t>배 상승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en-US" altLang="ko-KR" sz="2300" b="1">
                <a:latin typeface="Arial"/>
                <a:cs typeface="Arial"/>
              </a:rPr>
              <a:t>-</a:t>
            </a:r>
            <a:r>
              <a:rPr lang="ko-KR" altLang="en-US" sz="2300" b="1">
                <a:latin typeface="Arial"/>
                <a:cs typeface="Arial"/>
              </a:rPr>
              <a:t> 녹색점선은 급상승 구간으로 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2300" b="1">
                <a:latin typeface="Arial"/>
                <a:cs typeface="Arial"/>
              </a:rPr>
              <a:t>  해당 날짜 이후 정부 부동산 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2300" b="1">
                <a:latin typeface="Arial"/>
                <a:cs typeface="Arial"/>
              </a:rPr>
              <a:t>  정책 발표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en-US" altLang="ko-KR" sz="2300" b="1">
                <a:latin typeface="Arial"/>
                <a:cs typeface="Arial"/>
              </a:rPr>
              <a:t>-</a:t>
            </a:r>
            <a:r>
              <a:rPr lang="ko-KR" altLang="en-US" sz="2300" b="1">
                <a:latin typeface="Arial"/>
                <a:cs typeface="Arial"/>
              </a:rPr>
              <a:t> 부동산 상승 사유는 저금리 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2300" b="1">
                <a:latin typeface="Arial"/>
                <a:cs typeface="Arial"/>
              </a:rPr>
              <a:t>  시대</a:t>
            </a:r>
            <a:r>
              <a:rPr lang="en-US" altLang="ko-KR" sz="2300" b="1">
                <a:latin typeface="Arial"/>
                <a:cs typeface="Arial"/>
              </a:rPr>
              <a:t>,</a:t>
            </a:r>
            <a:r>
              <a:rPr lang="ko-KR" altLang="en-US" sz="2300" b="1">
                <a:latin typeface="Arial"/>
                <a:cs typeface="Arial"/>
              </a:rPr>
              <a:t>  국가별 양적완화로 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2300" b="1">
                <a:latin typeface="Arial"/>
                <a:cs typeface="Arial"/>
              </a:rPr>
              <a:t>  유동성 증가</a:t>
            </a:r>
            <a:r>
              <a:rPr lang="en-US" altLang="ko-KR" sz="2300" b="1">
                <a:latin typeface="Arial"/>
                <a:cs typeface="Arial"/>
              </a:rPr>
              <a:t>,</a:t>
            </a:r>
            <a:r>
              <a:rPr lang="ko-KR" altLang="en-US" sz="2300" b="1">
                <a:latin typeface="Arial"/>
                <a:cs typeface="Arial"/>
              </a:rPr>
              <a:t> 가격상승에 따른 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2300" b="1">
                <a:latin typeface="Arial"/>
                <a:cs typeface="Arial"/>
              </a:rPr>
              <a:t>  추격 매수 심리</a:t>
            </a:r>
            <a:r>
              <a:rPr lang="en-US" altLang="ko-KR" sz="2300" b="1">
                <a:latin typeface="Arial"/>
                <a:cs typeface="Arial"/>
              </a:rPr>
              <a:t>,</a:t>
            </a:r>
            <a:r>
              <a:rPr lang="ko-KR" altLang="en-US" sz="2300" b="1">
                <a:latin typeface="Arial"/>
                <a:cs typeface="Arial"/>
              </a:rPr>
              <a:t> 신규아파트의 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2300" b="1">
                <a:latin typeface="Arial"/>
                <a:cs typeface="Arial"/>
              </a:rPr>
              <a:t>  부족 등 영향으로 사료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en-US" altLang="ko-KR" sz="2300" b="1">
                <a:latin typeface="Arial"/>
                <a:cs typeface="Arial"/>
              </a:rPr>
              <a:t>-</a:t>
            </a:r>
            <a:r>
              <a:rPr lang="ko-KR" altLang="en-US" sz="2300" b="1">
                <a:latin typeface="Arial"/>
                <a:cs typeface="Arial"/>
              </a:rPr>
              <a:t> 가격 상승 후 여러차례 부동산 </a:t>
            </a:r>
            <a:endParaRPr lang="ko-KR" altLang="en-US" sz="2300" b="1"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2300" b="1">
                <a:latin typeface="Arial"/>
                <a:cs typeface="Arial"/>
              </a:rPr>
              <a:t>  대책을 발표했으나 효과 미미</a:t>
            </a:r>
            <a:endParaRPr lang="ko-KR" altLang="en-US" sz="23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9374812" cy="1780128"/>
            <a:chOff x="-740517" y="872598"/>
            <a:chExt cx="19374812" cy="17801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9374812" cy="178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772599" y="9660973"/>
            <a:ext cx="8097950" cy="297382"/>
            <a:chOff x="8772599" y="9660973"/>
            <a:chExt cx="8097950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72599" y="9660973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520900" y="3389874"/>
            <a:ext cx="8621957" cy="5222848"/>
            <a:chOff x="520900" y="3389874"/>
            <a:chExt cx="8621957" cy="52228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0900" y="3389874"/>
              <a:ext cx="8621957" cy="52228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9665762" y="3389874"/>
            <a:ext cx="8343149" cy="5255808"/>
            <a:chOff x="9665762" y="3389874"/>
            <a:chExt cx="8343149" cy="52558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665762" y="3389874"/>
              <a:ext cx="8343149" cy="5255808"/>
            </a:xfrm>
            <a:prstGeom prst="rect">
              <a:avLst/>
            </a:prstGeom>
          </p:spPr>
        </p:pic>
      </p:grpSp>
      <p:sp>
        <p:nvSpPr>
          <p:cNvPr id="1008" name=""/>
          <p:cNvSpPr txBox="1"/>
          <p:nvPr/>
        </p:nvSpPr>
        <p:spPr>
          <a:xfrm>
            <a:off x="228600" y="86868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아파트와 연립다세대 가격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</a:endParaRPr>
          </a:p>
        </p:txBody>
      </p:sp>
      <p:sp>
        <p:nvSpPr>
          <p:cNvPr id="1009" name=""/>
          <p:cNvSpPr txBox="1"/>
          <p:nvPr/>
        </p:nvSpPr>
        <p:spPr>
          <a:xfrm>
            <a:off x="533399" y="293370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9677400" y="2918460"/>
            <a:ext cx="5410200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연립다세대 가격</a:t>
            </a:r>
            <a:endParaRPr lang="ko-KR" altLang="en-US" sz="25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1260896" cy="1881068"/>
            <a:chOff x="-740517" y="872598"/>
            <a:chExt cx="11260896" cy="1881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11260896" cy="1881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28599" y="2937344"/>
            <a:ext cx="10058400" cy="6168556"/>
            <a:chOff x="2528072" y="2937344"/>
            <a:chExt cx="6985043" cy="59235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528072" y="2937344"/>
              <a:ext cx="6985043" cy="59235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520379" y="0"/>
            <a:ext cx="7876833" cy="10397213"/>
            <a:chOff x="10520379" y="0"/>
            <a:chExt cx="7876833" cy="103972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520379" y="0"/>
              <a:ext cx="7876833" cy="103972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820400" y="271502"/>
            <a:ext cx="6400800" cy="4643398"/>
            <a:chOff x="11649503" y="271502"/>
            <a:chExt cx="4705956" cy="43851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649503" y="271502"/>
              <a:ext cx="4705956" cy="43851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3554240" y="5611310"/>
            <a:ext cx="8097950" cy="297382"/>
            <a:chOff x="13554240" y="5611310"/>
            <a:chExt cx="8097950" cy="2973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16200000">
              <a:off x="13554240" y="5611310"/>
              <a:ext cx="8097950" cy="2973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7276112" y="680977"/>
            <a:ext cx="654206" cy="297382"/>
            <a:chOff x="17276112" y="680977"/>
            <a:chExt cx="654206" cy="2973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6200000">
              <a:off x="17276112" y="680977"/>
              <a:ext cx="654206" cy="2973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0820400" y="5143499"/>
            <a:ext cx="6400800" cy="4648200"/>
            <a:chOff x="11623675" y="5068276"/>
            <a:chExt cx="4705956" cy="45926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1623675" y="5068276"/>
              <a:ext cx="4705956" cy="4592697"/>
            </a:xfrm>
            <a:prstGeom prst="rect">
              <a:avLst/>
            </a:prstGeom>
          </p:spPr>
        </p:pic>
      </p:grpSp>
      <p:sp>
        <p:nvSpPr>
          <p:cNvPr id="1012" name=""/>
          <p:cNvSpPr txBox="1"/>
          <p:nvPr/>
        </p:nvSpPr>
        <p:spPr>
          <a:xfrm>
            <a:off x="228600" y="10287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주거 현황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  <a:sym typeface="Wingding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740517" y="872598"/>
            <a:ext cx="11256117" cy="1881068"/>
            <a:chOff x="-740517" y="872598"/>
            <a:chExt cx="9883374" cy="1881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740517" y="872598"/>
              <a:ext cx="9883374" cy="1881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9304278"/>
            <a:ext cx="19026232" cy="1010773"/>
            <a:chOff x="0" y="9304278"/>
            <a:chExt cx="19026232" cy="1010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304278"/>
              <a:ext cx="19026232" cy="1010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740517" y="0"/>
            <a:ext cx="19026232" cy="872598"/>
            <a:chOff x="-740517" y="0"/>
            <a:chExt cx="19026232" cy="872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740517" y="0"/>
              <a:ext cx="19026232" cy="8725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191068" y="-83807"/>
            <a:ext cx="6516952" cy="11174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7424804" y="9660973"/>
            <a:ext cx="654206" cy="297382"/>
            <a:chOff x="17424804" y="9660973"/>
            <a:chExt cx="654206" cy="2973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7424804" y="9660973"/>
              <a:ext cx="654206" cy="29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439400" y="0"/>
            <a:ext cx="7958955" cy="10397213"/>
            <a:chOff x="9142857" y="0"/>
            <a:chExt cx="9254355" cy="103972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42857" y="0"/>
              <a:ext cx="9254355" cy="10397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28600" y="2857500"/>
            <a:ext cx="9982200" cy="6248400"/>
            <a:chOff x="1243422" y="3700224"/>
            <a:chExt cx="6171429" cy="51247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43422" y="3700224"/>
              <a:ext cx="6171429" cy="51247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820400" y="340716"/>
            <a:ext cx="6477000" cy="4802142"/>
            <a:chOff x="11506616" y="340716"/>
            <a:chExt cx="5120036" cy="48021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506616" y="340716"/>
              <a:ext cx="5120036" cy="48021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0820400" y="5278547"/>
            <a:ext cx="6477000" cy="4531117"/>
            <a:chOff x="11506616" y="5278547"/>
            <a:chExt cx="5120036" cy="45311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506616" y="5278547"/>
              <a:ext cx="5120036" cy="4531117"/>
            </a:xfrm>
            <a:prstGeom prst="rect">
              <a:avLst/>
            </a:prstGeom>
          </p:spPr>
        </p:pic>
      </p:grpSp>
      <p:sp>
        <p:nvSpPr>
          <p:cNvPr id="1009" name=""/>
          <p:cNvSpPr txBox="1"/>
          <p:nvPr/>
        </p:nvSpPr>
        <p:spPr>
          <a:xfrm>
            <a:off x="1066800" y="11308080"/>
            <a:ext cx="4876800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500" b="1">
                <a:latin typeface="Arial"/>
                <a:cs typeface="Arial"/>
                <a:sym typeface="Wingdings"/>
              </a:rPr>
              <a:t></a:t>
            </a:r>
            <a:r>
              <a:rPr lang="ko-KR" altLang="en-US" sz="2500" b="1">
                <a:latin typeface="Arial"/>
                <a:cs typeface="Arial"/>
                <a:sym typeface="Wingdings"/>
              </a:rPr>
              <a:t> </a:t>
            </a:r>
            <a:r>
              <a:rPr lang="ko-KR" altLang="en-US" sz="2500" b="1">
                <a:latin typeface="Arial"/>
                <a:cs typeface="Arial"/>
              </a:rPr>
              <a:t>서울특별시 구별 아파트 가격</a:t>
            </a:r>
            <a:endParaRPr lang="ko-KR" altLang="en-US" sz="2500" b="1">
              <a:latin typeface="Arial"/>
              <a:cs typeface="Arial"/>
            </a:endParaRPr>
          </a:p>
        </p:txBody>
      </p:sp>
      <p:sp>
        <p:nvSpPr>
          <p:cNvPr id="1011" name=""/>
          <p:cNvSpPr txBox="1"/>
          <p:nvPr/>
        </p:nvSpPr>
        <p:spPr>
          <a:xfrm>
            <a:off x="228600" y="1028700"/>
            <a:ext cx="13563600" cy="14630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  <a:defRPr/>
            </a:pPr>
            <a:r>
              <a:rPr lang="en-US" altLang="ko-KR" sz="5400" b="1">
                <a:solidFill>
                  <a:srgbClr val="ffdfb3"/>
                </a:solidFill>
                <a:latin typeface="Arial"/>
                <a:cs typeface="Arial"/>
              </a:rPr>
              <a:t>1. </a:t>
            </a:r>
            <a:r>
              <a:rPr lang="ko-KR" altLang="en-US" sz="5400" b="1">
                <a:solidFill>
                  <a:srgbClr val="ffdfb3"/>
                </a:solidFill>
                <a:latin typeface="Arial"/>
                <a:cs typeface="Arial"/>
              </a:rPr>
              <a:t>서울특별시 주택가격 현황</a:t>
            </a:r>
            <a:r>
              <a:rPr lang="ko-KR" altLang="en-US" sz="5400" b="1">
                <a:solidFill>
                  <a:srgbClr val="2b354e"/>
                </a:solidFill>
                <a:latin typeface="Arial"/>
                <a:cs typeface="Arial"/>
              </a:rPr>
              <a:t> </a:t>
            </a:r>
            <a:endParaRPr lang="ko-KR" altLang="en-US" sz="5400" b="1">
              <a:solidFill>
                <a:srgbClr val="2b354e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</a:rPr>
              <a:t>     </a:t>
            </a:r>
            <a:r>
              <a:rPr lang="en-US" altLang="ko-KR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</a:t>
            </a:r>
            <a:r>
              <a:rPr lang="ko-KR" altLang="en-US" sz="3200" b="1">
                <a:solidFill>
                  <a:srgbClr val="ffdfb3"/>
                </a:solidFill>
                <a:latin typeface="Arial"/>
                <a:cs typeface="Arial"/>
                <a:sym typeface="Wingdings"/>
              </a:rPr>
              <a:t> 주택자가 비율</a:t>
            </a:r>
            <a:endParaRPr lang="ko-KR" altLang="en-US" sz="3200" b="1">
              <a:solidFill>
                <a:srgbClr val="ffdfb3"/>
              </a:solidFill>
              <a:latin typeface="Arial"/>
              <a:cs typeface="Arial"/>
              <a:sym typeface="Wingdings"/>
            </a:endParaRPr>
          </a:p>
        </p:txBody>
      </p:sp>
      <p:grpSp>
        <p:nvGrpSpPr>
          <p:cNvPr id="1012" name="그룹 1008"/>
          <p:cNvGrpSpPr/>
          <p:nvPr/>
        </p:nvGrpSpPr>
        <p:grpSpPr>
          <a:xfrm rot="0">
            <a:off x="13554240" y="5611310"/>
            <a:ext cx="8097950" cy="297382"/>
            <a:chOff x="13554240" y="5611310"/>
            <a:chExt cx="8097950" cy="297382"/>
          </a:xfrm>
        </p:grpSpPr>
        <p:pic>
          <p:nvPicPr>
            <p:cNvPr id="1013" name="Object 2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6200000">
              <a:off x="13554240" y="5611310"/>
              <a:ext cx="8097950" cy="297382"/>
            </a:xfrm>
            <a:prstGeom prst="rect">
              <a:avLst/>
            </a:prstGeom>
          </p:spPr>
        </p:pic>
      </p:grpSp>
      <p:grpSp>
        <p:nvGrpSpPr>
          <p:cNvPr id="1014" name="그룹 1009"/>
          <p:cNvGrpSpPr/>
          <p:nvPr/>
        </p:nvGrpSpPr>
        <p:grpSpPr>
          <a:xfrm rot="0">
            <a:off x="17276112" y="680977"/>
            <a:ext cx="654206" cy="297382"/>
            <a:chOff x="17276112" y="680977"/>
            <a:chExt cx="654206" cy="297382"/>
          </a:xfrm>
        </p:grpSpPr>
        <p:pic>
          <p:nvPicPr>
            <p:cNvPr id="1015" name="Object 3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6200000">
              <a:off x="17276112" y="680977"/>
              <a:ext cx="654206" cy="2973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589</ep:Words>
  <ep:PresentationFormat>On-screen Show (4:3)</ep:PresentationFormat>
  <ep:Paragraphs>125</ep:Paragraphs>
  <ep:Slides>29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2022-01-25T15:04:44.000</dcterms:created>
  <dc:creator>officegen</dc:creator>
  <cp:lastModifiedBy>rlawk</cp:lastModifiedBy>
  <dcterms:modified xsi:type="dcterms:W3CDTF">2022-01-27T04:40:55.845</dcterms:modified>
  <cp:revision>19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